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</p:sldMasterIdLst>
  <p:sldIdLst>
    <p:sldId id="364" r:id="rId3"/>
    <p:sldId id="366" r:id="rId4"/>
    <p:sldId id="365" r:id="rId5"/>
    <p:sldId id="367" r:id="rId6"/>
    <p:sldId id="370" r:id="rId7"/>
    <p:sldId id="368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 descr="文本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42133" r="30100" b="32335"/>
          <a:stretch>
            <a:fillRect/>
          </a:stretch>
        </p:blipFill>
        <p:spPr>
          <a:xfrm>
            <a:off x="7086600" y="218989"/>
            <a:ext cx="1929384" cy="833977"/>
          </a:xfrm>
          <a:prstGeom prst="rect">
            <a:avLst/>
          </a:prstGeom>
        </p:spPr>
      </p:pic>
      <p:pic>
        <p:nvPicPr>
          <p:cNvPr id="7" name="图片 6" descr="文本&#10;&#10;描述已自动生成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00"/>
            <a:ext cx="2057400" cy="94560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1840865"/>
            <a:ext cx="9144000" cy="298958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8047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633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15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912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006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083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814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632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0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211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245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背景图案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0" b="13300"/>
          <a:stretch>
            <a:fillRect/>
          </a:stretch>
        </p:blipFill>
        <p:spPr>
          <a:xfrm>
            <a:off x="-1" y="0"/>
            <a:ext cx="9144000" cy="6912864"/>
          </a:xfrm>
          <a:prstGeom prst="rect">
            <a:avLst/>
          </a:prstGeom>
        </p:spPr>
      </p:pic>
      <p:pic>
        <p:nvPicPr>
          <p:cNvPr id="16" name="图片 15" descr="图片包含 徽标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43200" r="12200" b="18222"/>
          <a:stretch>
            <a:fillRect/>
          </a:stretch>
        </p:blipFill>
        <p:spPr>
          <a:xfrm>
            <a:off x="1750835" y="5469636"/>
            <a:ext cx="1829854" cy="9144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1892809" y="5592329"/>
            <a:ext cx="89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造字工房言宋体" pitchFamily="2" charset="-122"/>
                <a:ea typeface="造字工房言宋体" pitchFamily="2" charset="-122"/>
              </a:rPr>
              <a:t>主讲人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0189" y="-138594"/>
            <a:ext cx="2160947" cy="1225115"/>
          </a:xfrm>
          <a:prstGeom prst="rect">
            <a:avLst/>
          </a:prstGeom>
          <a:effectLst>
            <a:outerShdw blurRad="50800" dist="50800" dir="27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821578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092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2023/4/9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62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334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261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867508"/>
            <a:ext cx="9144000" cy="5662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195435" y="-49669"/>
            <a:ext cx="1948565" cy="1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电脑萤幕画面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9143999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1" y="-78391"/>
            <a:ext cx="1948565" cy="1104709"/>
          </a:xfrm>
          <a:prstGeom prst="rect">
            <a:avLst/>
          </a:prstGeom>
        </p:spPr>
      </p:pic>
      <p:pic>
        <p:nvPicPr>
          <p:cNvPr id="21" name="图片 20" descr="电脑的屏幕&#10;&#10;描述已自动生成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54" y="29608"/>
            <a:ext cx="7501466" cy="64214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07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-714"/>
            <a:ext cx="9139429" cy="6858000"/>
          </a:xfrm>
          <a:prstGeom prst="rect">
            <a:avLst/>
          </a:prstGeom>
        </p:spPr>
      </p:pic>
      <p:pic>
        <p:nvPicPr>
          <p:cNvPr id="10" name="图片 9" descr="电子设备的屏幕上写着字&#10;&#10;低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  <a14:imgEffect>
                      <a14:sharpenSoften amoun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5" r="30"/>
          <a:stretch>
            <a:fillRect/>
          </a:stretch>
        </p:blipFill>
        <p:spPr>
          <a:xfrm>
            <a:off x="4400551" y="2"/>
            <a:ext cx="4740722" cy="6857999"/>
          </a:xfrm>
          <a:custGeom>
            <a:avLst/>
            <a:gdLst>
              <a:gd name="connsiteX0" fmla="*/ 3339941 w 6320962"/>
              <a:gd name="connsiteY0" fmla="*/ 0 h 6857999"/>
              <a:gd name="connsiteX1" fmla="*/ 3345763 w 6320962"/>
              <a:gd name="connsiteY1" fmla="*/ 0 h 6857999"/>
              <a:gd name="connsiteX2" fmla="*/ 3359591 w 6320962"/>
              <a:gd name="connsiteY2" fmla="*/ 0 h 6857999"/>
              <a:gd name="connsiteX3" fmla="*/ 3386519 w 6320962"/>
              <a:gd name="connsiteY3" fmla="*/ 0 h 6857999"/>
              <a:gd name="connsiteX4" fmla="*/ 3430915 w 6320962"/>
              <a:gd name="connsiteY4" fmla="*/ 0 h 6857999"/>
              <a:gd name="connsiteX5" fmla="*/ 3497143 w 6320962"/>
              <a:gd name="connsiteY5" fmla="*/ 0 h 6857999"/>
              <a:gd name="connsiteX6" fmla="*/ 3589572 w 6320962"/>
              <a:gd name="connsiteY6" fmla="*/ 0 h 6857999"/>
              <a:gd name="connsiteX7" fmla="*/ 3712569 w 6320962"/>
              <a:gd name="connsiteY7" fmla="*/ 0 h 6857999"/>
              <a:gd name="connsiteX8" fmla="*/ 3870499 w 6320962"/>
              <a:gd name="connsiteY8" fmla="*/ 0 h 6857999"/>
              <a:gd name="connsiteX9" fmla="*/ 4067729 w 6320962"/>
              <a:gd name="connsiteY9" fmla="*/ 0 h 6857999"/>
              <a:gd name="connsiteX10" fmla="*/ 4308627 w 6320962"/>
              <a:gd name="connsiteY10" fmla="*/ 0 h 6857999"/>
              <a:gd name="connsiteX11" fmla="*/ 4597559 w 6320962"/>
              <a:gd name="connsiteY11" fmla="*/ 0 h 6857999"/>
              <a:gd name="connsiteX12" fmla="*/ 4761403 w 6320962"/>
              <a:gd name="connsiteY12" fmla="*/ 0 h 6857999"/>
              <a:gd name="connsiteX13" fmla="*/ 4938892 w 6320962"/>
              <a:gd name="connsiteY13" fmla="*/ 0 h 6857999"/>
              <a:gd name="connsiteX14" fmla="*/ 5130573 w 6320962"/>
              <a:gd name="connsiteY14" fmla="*/ 0 h 6857999"/>
              <a:gd name="connsiteX15" fmla="*/ 5336992 w 6320962"/>
              <a:gd name="connsiteY15" fmla="*/ 0 h 6857999"/>
              <a:gd name="connsiteX16" fmla="*/ 5558695 w 6320962"/>
              <a:gd name="connsiteY16" fmla="*/ 0 h 6857999"/>
              <a:gd name="connsiteX17" fmla="*/ 5796227 w 6320962"/>
              <a:gd name="connsiteY17" fmla="*/ 0 h 6857999"/>
              <a:gd name="connsiteX18" fmla="*/ 6050134 w 6320962"/>
              <a:gd name="connsiteY18" fmla="*/ 0 h 6857999"/>
              <a:gd name="connsiteX19" fmla="*/ 6320962 w 6320962"/>
              <a:gd name="connsiteY19" fmla="*/ 0 h 6857999"/>
              <a:gd name="connsiteX20" fmla="*/ 6320962 w 6320962"/>
              <a:gd name="connsiteY20" fmla="*/ 6857999 h 6857999"/>
              <a:gd name="connsiteX21" fmla="*/ 0 w 6320962"/>
              <a:gd name="connsiteY21" fmla="*/ 6857999 h 6857999"/>
              <a:gd name="connsiteX22" fmla="*/ 638078 w 6320962"/>
              <a:gd name="connsiteY22" fmla="*/ 6071732 h 6857999"/>
              <a:gd name="connsiteX23" fmla="*/ 1701542 w 6320962"/>
              <a:gd name="connsiteY23" fmla="*/ 5166333 h 6857999"/>
              <a:gd name="connsiteX24" fmla="*/ 2123604 w 6320962"/>
              <a:gd name="connsiteY24" fmla="*/ 4042526 h 6857999"/>
              <a:gd name="connsiteX25" fmla="*/ 1887648 w 6320962"/>
              <a:gd name="connsiteY25" fmla="*/ 2882981 h 6857999"/>
              <a:gd name="connsiteX26" fmla="*/ 2615456 w 6320962"/>
              <a:gd name="connsiteY26" fmla="*/ 1902132 h 6857999"/>
              <a:gd name="connsiteX27" fmla="*/ 3389790 w 6320962"/>
              <a:gd name="connsiteY27" fmla="*/ 726702 h 6857999"/>
              <a:gd name="connsiteX28" fmla="*/ 3403084 w 6320962"/>
              <a:gd name="connsiteY28" fmla="*/ 412989 h 6857999"/>
              <a:gd name="connsiteX29" fmla="*/ 3339941 w 6320962"/>
              <a:gd name="connsiteY2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20962" h="6857999">
                <a:moveTo>
                  <a:pt x="3339941" y="0"/>
                </a:moveTo>
                <a:lnTo>
                  <a:pt x="3345763" y="0"/>
                </a:lnTo>
                <a:lnTo>
                  <a:pt x="3359591" y="0"/>
                </a:lnTo>
                <a:lnTo>
                  <a:pt x="3386519" y="0"/>
                </a:lnTo>
                <a:lnTo>
                  <a:pt x="3430915" y="0"/>
                </a:lnTo>
                <a:lnTo>
                  <a:pt x="3497143" y="0"/>
                </a:lnTo>
                <a:lnTo>
                  <a:pt x="3589572" y="0"/>
                </a:lnTo>
                <a:lnTo>
                  <a:pt x="3712569" y="0"/>
                </a:lnTo>
                <a:lnTo>
                  <a:pt x="3870499" y="0"/>
                </a:lnTo>
                <a:lnTo>
                  <a:pt x="4067729" y="0"/>
                </a:lnTo>
                <a:lnTo>
                  <a:pt x="4308627" y="0"/>
                </a:lnTo>
                <a:lnTo>
                  <a:pt x="4597559" y="0"/>
                </a:lnTo>
                <a:lnTo>
                  <a:pt x="4761403" y="0"/>
                </a:lnTo>
                <a:lnTo>
                  <a:pt x="4938892" y="0"/>
                </a:lnTo>
                <a:lnTo>
                  <a:pt x="5130573" y="0"/>
                </a:lnTo>
                <a:lnTo>
                  <a:pt x="5336992" y="0"/>
                </a:lnTo>
                <a:lnTo>
                  <a:pt x="5558695" y="0"/>
                </a:lnTo>
                <a:lnTo>
                  <a:pt x="5796227" y="0"/>
                </a:lnTo>
                <a:lnTo>
                  <a:pt x="6050134" y="0"/>
                </a:lnTo>
                <a:lnTo>
                  <a:pt x="6320962" y="0"/>
                </a:lnTo>
                <a:cubicBezTo>
                  <a:pt x="6320962" y="0"/>
                  <a:pt x="6320962" y="0"/>
                  <a:pt x="6320962" y="6857999"/>
                </a:cubicBezTo>
                <a:lnTo>
                  <a:pt x="0" y="6857999"/>
                </a:lnTo>
                <a:cubicBezTo>
                  <a:pt x="146226" y="6544286"/>
                  <a:pt x="388829" y="6282197"/>
                  <a:pt x="638078" y="6071732"/>
                </a:cubicBezTo>
                <a:cubicBezTo>
                  <a:pt x="996997" y="5769932"/>
                  <a:pt x="1392473" y="5531669"/>
                  <a:pt x="1701542" y="5166333"/>
                </a:cubicBezTo>
                <a:cubicBezTo>
                  <a:pt x="1944145" y="4872476"/>
                  <a:pt x="2136897" y="4463458"/>
                  <a:pt x="2123604" y="4042526"/>
                </a:cubicBezTo>
                <a:cubicBezTo>
                  <a:pt x="2106987" y="3629538"/>
                  <a:pt x="1837798" y="3323767"/>
                  <a:pt x="1887648" y="2882981"/>
                </a:cubicBezTo>
                <a:cubicBezTo>
                  <a:pt x="1944145" y="2386600"/>
                  <a:pt x="2276477" y="2128482"/>
                  <a:pt x="2615456" y="1902132"/>
                </a:cubicBezTo>
                <a:cubicBezTo>
                  <a:pt x="3007608" y="1640043"/>
                  <a:pt x="3313354" y="1282649"/>
                  <a:pt x="3389790" y="726702"/>
                </a:cubicBezTo>
                <a:cubicBezTo>
                  <a:pt x="3403084" y="623455"/>
                  <a:pt x="3406407" y="516236"/>
                  <a:pt x="3403084" y="412989"/>
                </a:cubicBezTo>
                <a:cubicBezTo>
                  <a:pt x="3396437" y="274002"/>
                  <a:pt x="3376497" y="135016"/>
                  <a:pt x="3339941" y="0"/>
                </a:cubicBezTo>
                <a:close/>
              </a:path>
            </a:pathLst>
          </a:custGeom>
        </p:spPr>
      </p:pic>
      <p:pic>
        <p:nvPicPr>
          <p:cNvPr id="14" name="图片 13" descr="文本&#10;&#10;描述已自动生成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92" y="-714"/>
            <a:ext cx="1974109" cy="907326"/>
          </a:xfrm>
          <a:prstGeom prst="rect">
            <a:avLst/>
          </a:prstGeom>
        </p:spPr>
      </p:pic>
      <p:sp>
        <p:nvSpPr>
          <p:cNvPr id="15" name="五边形 9"/>
          <p:cNvSpPr/>
          <p:nvPr userDrawn="1"/>
        </p:nvSpPr>
        <p:spPr>
          <a:xfrm>
            <a:off x="0" y="435222"/>
            <a:ext cx="594360" cy="404404"/>
          </a:xfrm>
          <a:prstGeom prst="homePlate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48340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867508"/>
            <a:ext cx="9144000" cy="5662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195435" y="-49669"/>
            <a:ext cx="1948565" cy="1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蓝色的天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0447" cy="68580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144527" y="179832"/>
            <a:ext cx="8851392" cy="6498336"/>
            <a:chOff x="184150" y="139700"/>
            <a:chExt cx="11823700" cy="6578600"/>
          </a:xfrm>
        </p:grpSpPr>
        <p:sp>
          <p:nvSpPr>
            <p:cNvPr id="7" name="矩形 6"/>
            <p:cNvSpPr/>
            <p:nvPr/>
          </p:nvSpPr>
          <p:spPr>
            <a:xfrm>
              <a:off x="184150" y="139700"/>
              <a:ext cx="11823700" cy="657860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349250" y="292100"/>
              <a:ext cx="11493500" cy="6273800"/>
            </a:xfrm>
            <a:prstGeom prst="rect">
              <a:avLst/>
            </a:prstGeom>
            <a:solidFill>
              <a:srgbClr val="F5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五边形 9"/>
          <p:cNvSpPr/>
          <p:nvPr userDrawn="1"/>
        </p:nvSpPr>
        <p:spPr>
          <a:xfrm>
            <a:off x="163725" y="548640"/>
            <a:ext cx="648910" cy="402336"/>
          </a:xfrm>
          <a:prstGeom prst="homePlate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14159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4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300" y="1555200"/>
            <a:ext cx="3924808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85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750"/>
              </a:spcAft>
              <a:defRPr spc="225"/>
            </a:lvl1pPr>
            <a:lvl2pPr marL="514350" indent="-171450">
              <a:defRPr spc="225"/>
            </a:lvl2pPr>
            <a:lvl3pPr marL="857250" indent="-171450">
              <a:defRPr spc="225"/>
            </a:lvl3pPr>
            <a:lvl4pPr marL="1200150" indent="-171450">
              <a:defRPr spc="225"/>
            </a:lvl4pPr>
            <a:lvl5pPr marL="1543050" indent="-171450">
              <a:defRPr spc="22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3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232649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225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●"/>
        <a:defRPr sz="13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tabLst>
          <a:tab pos="1207294" algn="l"/>
          <a:tab pos="1207294" algn="l"/>
          <a:tab pos="1207294" algn="l"/>
          <a:tab pos="1207294" algn="l"/>
        </a:tabLst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Wingdings" panose="05000000000000000000" charset="0"/>
        <a:buChar char="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•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21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38913"/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第三章作业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动态规划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1E30FB-672D-8441-4134-3349D43C632A}"/>
              </a:ext>
            </a:extLst>
          </p:cNvPr>
          <p:cNvSpPr txBox="1"/>
          <p:nvPr/>
        </p:nvSpPr>
        <p:spPr>
          <a:xfrm>
            <a:off x="0" y="804002"/>
            <a:ext cx="8723871" cy="326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【问题描述】</a:t>
            </a: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点菜</a:t>
            </a:r>
            <a:endParaRPr lang="en-US" alt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某实验室经常有学术活动需要叫外卖，但是每次叫外卖的报销经费的总金额最大为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元，有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种菜可以点，经过长时间的点菜，实验室对于每种菜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都有一个量化的评价分数为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Vi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，每种猜的价格为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Pi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，为如何选择各种菜，才能在报销额度范围内使点菜的总评价分数最高。注意：考虑到营养的多样化，每种菜只能点一次。</a:t>
            </a:r>
            <a:endParaRPr lang="en-US" altLang="zh-CN" sz="2000" b="1" noProof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要求：</a:t>
            </a:r>
            <a:r>
              <a:rPr lang="en-US" altLang="zh-CN" sz="20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：写出动态规划方程并说明含义</a:t>
            </a:r>
            <a:r>
              <a:rPr lang="en-US" altLang="zh-CN" sz="20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：编码实现解决该问题。</a:t>
            </a:r>
            <a:endParaRPr lang="zh-CN" altLang="zh-CN" sz="18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1D97C6-D495-D355-3043-B28989337C67}"/>
              </a:ext>
            </a:extLst>
          </p:cNvPr>
          <p:cNvSpPr txBox="1"/>
          <p:nvPr/>
        </p:nvSpPr>
        <p:spPr>
          <a:xfrm>
            <a:off x="1301578" y="4350999"/>
            <a:ext cx="654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例：输入：</a:t>
            </a:r>
            <a:r>
              <a:rPr lang="en-US" altLang="zh-CN" dirty="0"/>
              <a:t>C=90</a:t>
            </a:r>
            <a:r>
              <a:rPr lang="zh-CN" altLang="en-US" dirty="0"/>
              <a:t>，</a:t>
            </a:r>
            <a:r>
              <a:rPr lang="en-US" altLang="zh-CN" dirty="0"/>
              <a:t>N=4</a:t>
            </a:r>
            <a:r>
              <a:rPr lang="zh-CN" altLang="en-US" dirty="0"/>
              <a:t>及每种菜品的价格及评价分数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8E734EF6-C52F-EF61-5631-1CF7A7A0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73875"/>
              </p:ext>
            </p:extLst>
          </p:nvPr>
        </p:nvGraphicFramePr>
        <p:xfrm>
          <a:off x="2026507" y="4839516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04256077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569887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056217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9303108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00479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菜品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392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价格</a:t>
                      </a:r>
                      <a:r>
                        <a:rPr lang="en-US" altLang="zh-CN" dirty="0"/>
                        <a:t>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53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评价</a:t>
                      </a:r>
                      <a:r>
                        <a:rPr lang="en-US" altLang="zh-CN" dirty="0"/>
                        <a:t>Vi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9914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C617167-CAAA-2308-361E-E550DA1A22E2}"/>
              </a:ext>
            </a:extLst>
          </p:cNvPr>
          <p:cNvSpPr txBox="1"/>
          <p:nvPr/>
        </p:nvSpPr>
        <p:spPr>
          <a:xfrm>
            <a:off x="1359243" y="6181293"/>
            <a:ext cx="654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输出：最大评价分数为</a:t>
            </a:r>
            <a:r>
              <a:rPr lang="en-US" altLang="zh-CN" dirty="0"/>
              <a:t>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05947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8913">
            <a:extLst>
              <a:ext uri="{FF2B5EF4-FFF2-40B4-BE49-F238E27FC236}">
                <a16:creationId xmlns:a16="http://schemas.microsoft.com/office/drawing/2014/main" id="{9D053E7F-5A4C-0284-EC2D-0D33C05A8174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第三章作业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动态规划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D62078-3EBF-E9F6-DD9F-5836489E5B4C}"/>
              </a:ext>
            </a:extLst>
          </p:cNvPr>
          <p:cNvSpPr txBox="1"/>
          <p:nvPr/>
        </p:nvSpPr>
        <p:spPr>
          <a:xfrm>
            <a:off x="210064" y="1018706"/>
            <a:ext cx="8723871" cy="2309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【问题描述】</a:t>
            </a: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种重量和价值分别为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</a:t>
            </a: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vi</a:t>
            </a: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的物品，从这些物品中挑选总重量不超过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</a:t>
            </a: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的物品，求出挑选物品价值总和最大的方案，这里同一种物品可以选择多件。</a:t>
            </a:r>
            <a:endParaRPr lang="en-US" altLang="zh-CN" sz="200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输入：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n=3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W=7;</a:t>
            </a:r>
          </a:p>
          <a:p>
            <a:pPr>
              <a:lnSpc>
                <a:spcPct val="150000"/>
              </a:lnSpc>
              <a:defRPr/>
            </a:pPr>
            <a:endParaRPr lang="zh-CN" altLang="zh-CN" sz="18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  <p:graphicFrame>
        <p:nvGraphicFramePr>
          <p:cNvPr id="3" name="表格 10">
            <a:extLst>
              <a:ext uri="{FF2B5EF4-FFF2-40B4-BE49-F238E27FC236}">
                <a16:creationId xmlns:a16="http://schemas.microsoft.com/office/drawing/2014/main" id="{91B29CB7-D153-9D82-0823-AD2256473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53638"/>
              </p:ext>
            </p:extLst>
          </p:nvPr>
        </p:nvGraphicFramePr>
        <p:xfrm>
          <a:off x="972064" y="2872739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66915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572680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343988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94681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物品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557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重量</a:t>
                      </a:r>
                      <a:r>
                        <a:rPr lang="en-US" altLang="zh-CN" dirty="0" err="1"/>
                        <a:t>wi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292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价值</a:t>
                      </a:r>
                      <a:r>
                        <a:rPr lang="en-US" altLang="zh-CN" dirty="0"/>
                        <a:t>vi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01699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F1A4F56-5856-45CC-E68D-2E47D77B00DE}"/>
              </a:ext>
            </a:extLst>
          </p:cNvPr>
          <p:cNvSpPr txBox="1"/>
          <p:nvPr/>
        </p:nvSpPr>
        <p:spPr>
          <a:xfrm>
            <a:off x="210064" y="3741311"/>
            <a:ext cx="8723871" cy="1885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输出：</a:t>
            </a:r>
            <a:endParaRPr lang="en-US" altLang="zh-CN" sz="2000" b="1" noProof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最优解：</a:t>
            </a:r>
            <a:endParaRPr lang="en-US" altLang="zh-CN" sz="2000" b="1" noProof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总价值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 方  案：物品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共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件 物品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共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件 物品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共</a:t>
            </a:r>
            <a:r>
              <a:rPr lang="en-US" altLang="zh-CN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noProof="1">
                <a:latin typeface="宋体" panose="02010600030101010101" pitchFamily="2" charset="-122"/>
                <a:ea typeface="宋体" panose="02010600030101010101" pitchFamily="2" charset="-122"/>
              </a:rPr>
              <a:t>件</a:t>
            </a:r>
            <a:endParaRPr lang="zh-CN" altLang="zh-CN" sz="18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0BCC72-348A-DCAB-02CF-683CA63B20BC}"/>
              </a:ext>
            </a:extLst>
          </p:cNvPr>
          <p:cNvSpPr txBox="1"/>
          <p:nvPr/>
        </p:nvSpPr>
        <p:spPr>
          <a:xfrm>
            <a:off x="1832919" y="1944087"/>
            <a:ext cx="7212228" cy="4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800" b="1" noProof="1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b="1" noProof="1">
                <a:latin typeface="宋体" panose="02010600030101010101" pitchFamily="2" charset="-122"/>
                <a:ea typeface="宋体" panose="02010600030101010101" pitchFamily="2" charset="-122"/>
              </a:rPr>
              <a:t>要求</a:t>
            </a:r>
            <a:r>
              <a:rPr lang="en-US" altLang="zh-CN" sz="1800" b="1" noProof="1">
                <a:latin typeface="宋体" panose="02010600030101010101" pitchFamily="2" charset="-122"/>
                <a:ea typeface="宋体" panose="02010600030101010101" pitchFamily="2" charset="-122"/>
              </a:rPr>
              <a:t>】1</a:t>
            </a:r>
            <a:r>
              <a:rPr lang="zh-CN" altLang="en-US" sz="1800" b="1" noProof="1">
                <a:latin typeface="宋体" panose="02010600030101010101" pitchFamily="2" charset="-122"/>
                <a:ea typeface="宋体" panose="02010600030101010101" pitchFamily="2" charset="-122"/>
              </a:rPr>
              <a:t>：写出动态规划方程并说明含义</a:t>
            </a:r>
            <a:r>
              <a:rPr lang="en-US" altLang="zh-CN" sz="1800" b="1" noProof="1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800" b="1" noProof="1">
                <a:latin typeface="宋体" panose="02010600030101010101" pitchFamily="2" charset="-122"/>
                <a:ea typeface="宋体" panose="02010600030101010101" pitchFamily="2" charset="-122"/>
              </a:rPr>
              <a:t>：编码实现解决该问题。</a:t>
            </a:r>
            <a:endParaRPr lang="zh-CN" altLang="zh-CN" sz="1600" b="1" dirty="0"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45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A419CF-C9F7-3473-00B4-7A7F943CDF0E}"/>
              </a:ext>
            </a:extLst>
          </p:cNvPr>
          <p:cNvSpPr txBox="1"/>
          <p:nvPr/>
        </p:nvSpPr>
        <p:spPr>
          <a:xfrm>
            <a:off x="169673" y="853822"/>
            <a:ext cx="8974327" cy="2084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lang="zh-CN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【问题描述】</a:t>
            </a:r>
            <a:r>
              <a:rPr lang="zh-CN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资源分配问题是将数量一定的一种或若干种资源（原材料、资金、设备或劳动力等），合理地分配给若干使用者，使总收益最大。</a:t>
            </a:r>
          </a:p>
          <a:p>
            <a:pPr>
              <a:lnSpc>
                <a:spcPts val="32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例如，某公司有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个商店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，拟将新招聘的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名员工分配给这</a:t>
            </a: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个商店，各商店得到新员工后，每年的赢利情况如</a:t>
            </a: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</a:t>
            </a:r>
            <a:r>
              <a:rPr lang="zh-CN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表所示，求分配给各商店各多少员工才能使</a:t>
            </a:r>
            <a:r>
              <a:rPr lang="zh-CN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公司</a:t>
            </a:r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盈</a:t>
            </a:r>
            <a:r>
              <a:rPr lang="zh-CN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利最大</a:t>
            </a:r>
            <a:r>
              <a:rPr lang="zh-CN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</a:p>
        </p:txBody>
      </p:sp>
      <p:graphicFrame>
        <p:nvGraphicFramePr>
          <p:cNvPr id="2" name="Group 187">
            <a:extLst>
              <a:ext uri="{FF2B5EF4-FFF2-40B4-BE49-F238E27FC236}">
                <a16:creationId xmlns:a16="http://schemas.microsoft.com/office/drawing/2014/main" id="{3F8049A2-91AF-3EF2-1EB5-C662FA44AAE8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0421532"/>
              </p:ext>
            </p:extLst>
          </p:nvPr>
        </p:nvGraphicFramePr>
        <p:xfrm>
          <a:off x="240467" y="3190694"/>
          <a:ext cx="8547735" cy="21945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6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1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5810">
                <a:tc>
                  <a:txBody>
                    <a:bodyPr/>
                    <a:lstStyle/>
                    <a:p>
                      <a:pPr marL="0" marR="0" lvl="0" indent="127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员工数</a:t>
                      </a:r>
                    </a:p>
                    <a:p>
                      <a:pPr marL="0" marR="0" lvl="0" indent="127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商店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7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9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13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B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5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10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C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12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标题 38913">
            <a:extLst>
              <a:ext uri="{FF2B5EF4-FFF2-40B4-BE49-F238E27FC236}">
                <a16:creationId xmlns:a16="http://schemas.microsoft.com/office/drawing/2014/main" id="{1749350E-189B-3A3C-34C2-13E780BCD95C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第三章作业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动态规划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07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6EC7921-ECF2-16A0-91CE-606D1FAE99AF}"/>
              </a:ext>
            </a:extLst>
          </p:cNvPr>
          <p:cNvSpPr txBox="1"/>
          <p:nvPr/>
        </p:nvSpPr>
        <p:spPr>
          <a:xfrm>
            <a:off x="325395" y="1590069"/>
            <a:ext cx="78547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8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#define M 3</a:t>
            </a:r>
          </a:p>
          <a:p>
            <a:pPr>
              <a:defRPr/>
            </a:pPr>
            <a:r>
              <a:rPr lang="en-US" altLang="zh-CN" sz="18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#define N 5 	//</a:t>
            </a:r>
            <a:r>
              <a:rPr lang="zh-CN" altLang="en-US" sz="18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商店数为</a:t>
            </a:r>
            <a:r>
              <a:rPr lang="en-US" altLang="zh-CN" sz="18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M,</a:t>
            </a:r>
            <a:r>
              <a:rPr lang="zh-CN" altLang="en-US" sz="18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总人数为</a:t>
            </a:r>
            <a:r>
              <a:rPr lang="en-US" altLang="zh-CN" sz="18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</a:p>
          <a:p>
            <a:pPr>
              <a:defRPr/>
            </a:pPr>
            <a:r>
              <a:rPr lang="en-US" altLang="zh-CN" sz="18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 v[M][N]={{0,0,0,0,0,0},</a:t>
            </a:r>
          </a:p>
          <a:p>
            <a:pPr>
              <a:defRPr/>
            </a:pPr>
            <a:r>
              <a:rPr lang="en-US" altLang="zh-CN" sz="18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{0,3,7,9,12,13},</a:t>
            </a:r>
          </a:p>
          <a:p>
            <a:pPr>
              <a:defRPr/>
            </a:pPr>
            <a:r>
              <a:rPr lang="en-US" altLang="zh-CN" sz="18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{0,5,10,11,11,11},</a:t>
            </a:r>
          </a:p>
          <a:p>
            <a:pPr>
              <a:defRPr/>
            </a:pPr>
            <a:r>
              <a:rPr lang="en-US" altLang="zh-CN" sz="18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{0,4,6,11,12,12}</a:t>
            </a:r>
          </a:p>
          <a:p>
            <a:pPr>
              <a:defRPr/>
            </a:pPr>
            <a:r>
              <a:rPr lang="en-US" altLang="zh-CN" sz="18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};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3AC137-FED6-A324-623E-329F61F33EF5}"/>
              </a:ext>
            </a:extLst>
          </p:cNvPr>
          <p:cNvSpPr txBox="1"/>
          <p:nvPr/>
        </p:nvSpPr>
        <p:spPr>
          <a:xfrm>
            <a:off x="193588" y="4089329"/>
            <a:ext cx="8101913" cy="4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8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要求</a:t>
            </a:r>
            <a:r>
              <a:rPr lang="en-US" altLang="zh-CN" sz="18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】1</a:t>
            </a:r>
            <a:r>
              <a:rPr lang="zh-CN" altLang="en-US" sz="18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：写出动态规划方程并说明含义</a:t>
            </a:r>
            <a:r>
              <a:rPr lang="en-US" altLang="zh-CN" sz="18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8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：编码实现解决该问题。</a:t>
            </a:r>
            <a:endParaRPr lang="zh-CN" altLang="zh-CN" sz="16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  <p:sp>
        <p:nvSpPr>
          <p:cNvPr id="7" name="标题 38913">
            <a:extLst>
              <a:ext uri="{FF2B5EF4-FFF2-40B4-BE49-F238E27FC236}">
                <a16:creationId xmlns:a16="http://schemas.microsoft.com/office/drawing/2014/main" id="{43A234C4-DBD7-DD9F-B0EB-C84FF78A1D92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第三章作业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动态规划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61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B4AB34-F30F-7AA7-427C-2C341CF6D4C4}"/>
              </a:ext>
            </a:extLst>
          </p:cNvPr>
          <p:cNvSpPr txBox="1"/>
          <p:nvPr/>
        </p:nvSpPr>
        <p:spPr>
          <a:xfrm>
            <a:off x="169673" y="853822"/>
            <a:ext cx="8974327" cy="618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四、求解石子合并问题</a:t>
            </a:r>
            <a:endParaRPr lang="en-US" altLang="zh-CN" sz="2000" noProof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问题描述</a:t>
            </a:r>
            <a:r>
              <a:rPr lang="en-US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</a:rPr>
              <a:t>堆石子排成一排，每堆石子有一定的数量，先要将这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</a:rPr>
              <a:t>堆石子合并成为一堆，合并只能每次将</a:t>
            </a: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相邻的两堆石子</a:t>
            </a: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</a:rPr>
              <a:t>堆成一堆（最后一堆与第一堆相邻），每次合并的代价为这两堆石子的和，经过</a:t>
            </a: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</a:rPr>
              <a:t>n-1</a:t>
            </a: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</a:rPr>
              <a:t>次合并后成为一堆，求出总代价的最小值。</a:t>
            </a:r>
            <a:endParaRPr lang="en-US" altLang="zh-CN" sz="2000" noProof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zh-CN" altLang="en-US" sz="2000" noProof="1">
                <a:latin typeface="宋体" panose="02010600030101010101" pitchFamily="2" charset="-122"/>
                <a:ea typeface="宋体" panose="02010600030101010101" pitchFamily="2" charset="-122"/>
              </a:rPr>
              <a:t>例：</a:t>
            </a:r>
            <a:endParaRPr lang="en-US" altLang="zh-CN" sz="2000" noProof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输入：</a:t>
            </a:r>
            <a:endParaRPr lang="en-US" altLang="zh-CN" sz="2000" noProof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n=6</a:t>
            </a:r>
          </a:p>
          <a:p>
            <a:pPr>
              <a:lnSpc>
                <a:spcPts val="3200"/>
              </a:lnSpc>
            </a:pP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有６堆石子，每堆石子数（从最上面一堆数起，顺时针数）依次为：</a:t>
            </a:r>
            <a:endParaRPr lang="en-US" altLang="zh-CN" sz="2000" noProof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３ ４６ ５ ４ ２ </a:t>
            </a:r>
          </a:p>
          <a:p>
            <a:pPr>
              <a:lnSpc>
                <a:spcPts val="3200"/>
              </a:lnSpc>
            </a:pP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要求选择一种合并石子的方案，使得做５次合并，得分的总和最小。</a:t>
            </a:r>
            <a:endParaRPr lang="en-US" altLang="zh-CN" sz="2000" noProof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输出为：</a:t>
            </a:r>
            <a:r>
              <a:rPr lang="en-US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61</a:t>
            </a:r>
          </a:p>
          <a:p>
            <a:pPr>
              <a:lnSpc>
                <a:spcPts val="3200"/>
              </a:lnSpc>
            </a:pPr>
            <a:endParaRPr lang="en-US" altLang="zh-CN" sz="2000" noProof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endParaRPr lang="en-US" altLang="zh-CN" sz="2000" noProof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endParaRPr lang="zh-CN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38913">
            <a:extLst>
              <a:ext uri="{FF2B5EF4-FFF2-40B4-BE49-F238E27FC236}">
                <a16:creationId xmlns:a16="http://schemas.microsoft.com/office/drawing/2014/main" id="{853706B6-E4CF-57B7-F98E-7C4D5CD8F277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第三章作业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动态规划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62ABD3-4EEC-359B-230C-AF5C45E598CE}"/>
              </a:ext>
            </a:extLst>
          </p:cNvPr>
          <p:cNvSpPr txBox="1"/>
          <p:nvPr/>
        </p:nvSpPr>
        <p:spPr>
          <a:xfrm>
            <a:off x="2030626" y="2466475"/>
            <a:ext cx="8101913" cy="4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8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要求</a:t>
            </a:r>
            <a:r>
              <a:rPr lang="en-US" altLang="zh-CN" sz="18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】1</a:t>
            </a:r>
            <a:r>
              <a:rPr lang="zh-CN" altLang="en-US" sz="18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：写出动态规划方程并说明含义</a:t>
            </a:r>
            <a:r>
              <a:rPr lang="en-US" altLang="zh-CN" sz="18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8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：编码实现解决该问题。</a:t>
            </a:r>
            <a:endParaRPr lang="zh-CN" altLang="zh-CN" sz="16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2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2B4AB34-F30F-7AA7-427C-2C341CF6D4C4}"/>
                  </a:ext>
                </a:extLst>
              </p:cNvPr>
              <p:cNvSpPr txBox="1"/>
              <p:nvPr/>
            </p:nvSpPr>
            <p:spPr>
              <a:xfrm>
                <a:off x="169673" y="853822"/>
                <a:ext cx="8974327" cy="2495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200"/>
                  </a:lnSpc>
                </a:pP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五、手工构造</a:t>
                </a:r>
                <a:endParaRPr lang="en-US" altLang="zh-CN" sz="2000" noProof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ts val="3200"/>
                  </a:lnSpc>
                </a:pP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已知四个矩阵分别为</a:t>
                </a:r>
                <a:r>
                  <a:rPr lang="en-US" altLang="zh-CN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A1</a:t>
                </a: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50</a:t>
                </a: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10</a:t>
                </a: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）、</a:t>
                </a:r>
                <a:r>
                  <a:rPr lang="en-US" altLang="zh-CN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A2</a:t>
                </a: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10</a:t>
                </a: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40</a:t>
                </a: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）、</a:t>
                </a:r>
                <a:r>
                  <a:rPr lang="en-US" altLang="zh-CN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A3(40</a:t>
                </a: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30)</a:t>
                </a: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A4(30</a:t>
                </a: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5)</a:t>
                </a:r>
              </a:p>
              <a:p>
                <a:pPr>
                  <a:lnSpc>
                    <a:spcPts val="3200"/>
                  </a:lnSpc>
                </a:pP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实现矩阵连乘运算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sz="2000" b="0" i="0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00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2×</m:t>
                    </m:r>
                    <m:r>
                      <a:rPr lang="en-US" altLang="zh-CN" sz="2000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3×</m:t>
                    </m:r>
                    <m:r>
                      <a:rPr lang="en-US" altLang="zh-CN" sz="2000" b="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sz="2000" b="0" i="0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000" b="0" noProof="1">
                  <a:solidFill>
                    <a:srgbClr val="FF0000"/>
                  </a:solidFill>
                  <a:latin typeface="宋体" panose="02010600030101010101" pitchFamily="2" charset="-122"/>
                  <a:ea typeface="Cambria Math" panose="02040503050406030204" pitchFamily="18" charset="0"/>
                </a:endParaRPr>
              </a:p>
              <a:p>
                <a:pPr>
                  <a:lnSpc>
                    <a:spcPts val="3200"/>
                  </a:lnSpc>
                </a:pP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请写出其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m[</a:t>
                </a:r>
                <a:r>
                  <a:rPr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][j]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及对应的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S[</a:t>
                </a:r>
                <a:r>
                  <a:rPr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][j]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的构造过程，并将最后的计算次序以加括号的形式写出来。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ts val="3200"/>
                  </a:lnSpc>
                </a:pPr>
                <a:endParaRPr lang="zh-CN" altLang="zh-CN" sz="20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2B4AB34-F30F-7AA7-427C-2C341CF6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73" y="853822"/>
                <a:ext cx="8974327" cy="2495235"/>
              </a:xfrm>
              <a:prstGeom prst="rect">
                <a:avLst/>
              </a:prstGeom>
              <a:blipFill>
                <a:blip r:embed="rId2"/>
                <a:stretch>
                  <a:fillRect l="-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1719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4ae08fc-e0c1-48d5-9254-f42d3064b7a9}"/>
  <p:tag name="TABLE_ENDDRAG_ORIGIN_RECT" val="673*199"/>
  <p:tag name="TABLE_ENDDRAG_RECT" val="37*312*673*19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752</Words>
  <Application>Microsoft Office PowerPoint</Application>
  <PresentationFormat>全屏显示(4:3)</PresentationFormat>
  <Paragraphs>98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宋体</vt:lpstr>
      <vt:lpstr>微软雅黑</vt:lpstr>
      <vt:lpstr>造字工房言宋体</vt:lpstr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yanning</dc:creator>
  <cp:lastModifiedBy>lu yanning</cp:lastModifiedBy>
  <cp:revision>7</cp:revision>
  <dcterms:created xsi:type="dcterms:W3CDTF">2023-03-11T02:41:40Z</dcterms:created>
  <dcterms:modified xsi:type="dcterms:W3CDTF">2023-04-09T08:04:11Z</dcterms:modified>
</cp:coreProperties>
</file>